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hRpAewTfMWEkvsu8VsR/wK8XgB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37EE7D-6859-4331-8A5A-E46C211C8A88}">
  <a:tblStyle styleId="{3237EE7D-6859-4331-8A5A-E46C211C8A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83136692e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83136692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77119fbd0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77119fbd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77119fbd0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77119fbd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77119fbd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77119fb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77119fbd0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77119fbd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83136692e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83136692e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83136692e_9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83136692e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83136692e_9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83136692e_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83136692e_9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83136692e_9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77119fbd0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77119fbd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77119fbd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77119fb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4c771d53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4c771d5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8522ed35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8522ed3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77119fbd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77119fb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522ed359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8522ed35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77119fbd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77119fb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77119fbd0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77119fbd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77119fbd0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77119fbd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77119fbd0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77119fbd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77119fbd0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77119fbd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ES"/>
              <a:t>Dialbot: muturretik muturrerako dialogo sistema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/>
              <a:t>Julen Etxaniz eta Aitor Zubillaga</a:t>
            </a:r>
            <a:endParaRPr/>
          </a:p>
        </p:txBody>
      </p:sp>
      <p:sp>
        <p:nvSpPr>
          <p:cNvPr id="86" name="Google Shape;86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83136692e_2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Entrenamendua</a:t>
            </a:r>
            <a:endParaRPr/>
          </a:p>
        </p:txBody>
      </p:sp>
      <p:pic>
        <p:nvPicPr>
          <p:cNvPr id="154" name="Google Shape;154;gd83136692e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375" y="3368050"/>
            <a:ext cx="4785575" cy="33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d83136692e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585" y="66200"/>
            <a:ext cx="4555365" cy="33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d83136692e_2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7" name="Google Shape;157;gd83136692e_2_11"/>
          <p:cNvSpPr txBox="1"/>
          <p:nvPr>
            <p:ph idx="1" type="body"/>
          </p:nvPr>
        </p:nvSpPr>
        <p:spPr>
          <a:xfrm>
            <a:off x="838200" y="1825625"/>
            <a:ext cx="5251800" cy="39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50 epoch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Epoch bakoitza 20 min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Eredua txikitu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Overfitting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77119fbd0_0_2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Emaitzak</a:t>
            </a:r>
            <a:endParaRPr/>
          </a:p>
        </p:txBody>
      </p:sp>
      <p:graphicFrame>
        <p:nvGraphicFramePr>
          <p:cNvPr id="163" name="Google Shape;163;gd77119fbd0_0_254"/>
          <p:cNvGraphicFramePr/>
          <p:nvPr/>
        </p:nvGraphicFramePr>
        <p:xfrm>
          <a:off x="1425400" y="2038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{3237EE7D-6859-4331-8A5A-E46C211C8A88}</a:tableStyleId>
              </a:tblPr>
              <a:tblGrid>
                <a:gridCol w="2335300"/>
                <a:gridCol w="2335300"/>
                <a:gridCol w="2335300"/>
                <a:gridCol w="2335300"/>
              </a:tblGrid>
              <a:tr h="74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Loss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PPL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BLEU</a:t>
                      </a:r>
                      <a:endParaRPr b="1" sz="2100"/>
                    </a:p>
                  </a:txBody>
                  <a:tcPr marT="91425" marB="91425" marR="91425" marL="91425" anchor="ctr"/>
                </a:tc>
              </a:tr>
              <a:tr h="74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Train EN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1.686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5.400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15.01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  <a:tr h="74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Train EU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4.678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107.558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0.93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  <a:tr h="74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Valid EU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4.675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107.263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1.05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  <a:tr h="74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Test EU</a:t>
                      </a:r>
                      <a:endParaRPr b="1"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4.689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108.763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100"/>
                        <a:t>1.19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64" name="Google Shape;164;gd77119fbd0_0_2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77119fbd0_0_244"/>
          <p:cNvSpPr txBox="1"/>
          <p:nvPr>
            <p:ph type="title"/>
          </p:nvPr>
        </p:nvSpPr>
        <p:spPr>
          <a:xfrm>
            <a:off x="838200" y="4395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Inferentzia</a:t>
            </a:r>
            <a:endParaRPr/>
          </a:p>
        </p:txBody>
      </p:sp>
      <p:pic>
        <p:nvPicPr>
          <p:cNvPr id="170" name="Google Shape;170;gd77119fbd0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100" y="275000"/>
            <a:ext cx="5057750" cy="608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d77119fbd0_0_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50" y="1434650"/>
            <a:ext cx="5348700" cy="52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d77119fbd0_0_2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77119fbd0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Telegrameko bota</a:t>
            </a:r>
            <a:endParaRPr/>
          </a:p>
        </p:txBody>
      </p:sp>
      <p:pic>
        <p:nvPicPr>
          <p:cNvPr id="178" name="Google Shape;178;gd77119fbd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225" y="1485038"/>
            <a:ext cx="6313547" cy="50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d77119fbd0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d77119fbd0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74" y="82600"/>
            <a:ext cx="5993624" cy="67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d77119fbd0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708" y="0"/>
            <a:ext cx="525988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d77119fbd0_1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83136692e_9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Komandoak</a:t>
            </a:r>
            <a:endParaRPr/>
          </a:p>
        </p:txBody>
      </p:sp>
      <p:sp>
        <p:nvSpPr>
          <p:cNvPr id="192" name="Google Shape;192;gd83136692e_9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Aukera desberdinak: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Hizkuntza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Dekodeketa estrategia</a:t>
            </a:r>
            <a:endParaRPr sz="2000"/>
          </a:p>
        </p:txBody>
      </p:sp>
      <p:pic>
        <p:nvPicPr>
          <p:cNvPr id="193" name="Google Shape;193;gd83136692e_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339" y="0"/>
            <a:ext cx="52508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d83136692e_9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83136692e_9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Komandoak</a:t>
            </a:r>
            <a:endParaRPr/>
          </a:p>
        </p:txBody>
      </p:sp>
      <p:sp>
        <p:nvSpPr>
          <p:cNvPr id="200" name="Google Shape;200;gd83136692e_9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Hizkuntza</a:t>
            </a:r>
            <a:r>
              <a:rPr lang="es-ES" sz="2000"/>
              <a:t>: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/eu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/en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/setlanguage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/language</a:t>
            </a:r>
            <a:endParaRPr b="1" sz="2000"/>
          </a:p>
        </p:txBody>
      </p:sp>
      <p:pic>
        <p:nvPicPr>
          <p:cNvPr id="201" name="Google Shape;201;gd83136692e_9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769" y="0"/>
            <a:ext cx="525411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d83136692e_9_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83136692e_9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Komandoak</a:t>
            </a:r>
            <a:endParaRPr/>
          </a:p>
        </p:txBody>
      </p:sp>
      <p:sp>
        <p:nvSpPr>
          <p:cNvPr id="208" name="Google Shape;208;gd83136692e_9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Hizkuntza aldatzeko: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/eu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/en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/setlanguage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/language</a:t>
            </a:r>
            <a:endParaRPr b="1" sz="2000"/>
          </a:p>
        </p:txBody>
      </p:sp>
      <p:pic>
        <p:nvPicPr>
          <p:cNvPr id="209" name="Google Shape;209;gd83136692e_9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969" y="0"/>
            <a:ext cx="525411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d83136692e_9_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83136692e_9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Dekodeketa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estrategia</a:t>
            </a:r>
            <a:endParaRPr/>
          </a:p>
        </p:txBody>
      </p:sp>
      <p:sp>
        <p:nvSpPr>
          <p:cNvPr id="216" name="Google Shape;216;gd83136692e_9_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/>
              <a:t>Hizkuntza aldatzeko: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/top1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/topk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ES" sz="2000"/>
              <a:t>/multinomial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/setdecoding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ES" sz="2000"/>
              <a:t>/decoding</a:t>
            </a:r>
            <a:endParaRPr b="1" sz="2000"/>
          </a:p>
        </p:txBody>
      </p:sp>
      <p:pic>
        <p:nvPicPr>
          <p:cNvPr id="217" name="Google Shape;217;gd83136692e_9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70" y="0"/>
            <a:ext cx="522646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d83136692e_9_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d77119fbd0_1_20"/>
          <p:cNvPicPr preferRelativeResize="0"/>
          <p:nvPr/>
        </p:nvPicPr>
        <p:blipFill rotWithShape="1">
          <a:blip r:embed="rId3">
            <a:alphaModFix/>
          </a:blip>
          <a:srcRect b="-1160" l="0" r="0" t="1160"/>
          <a:stretch/>
        </p:blipFill>
        <p:spPr>
          <a:xfrm>
            <a:off x="424103" y="0"/>
            <a:ext cx="526844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d77119fbd0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79" y="0"/>
            <a:ext cx="52297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d77119fbd0_1_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77119fbd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Sarrera</a:t>
            </a:r>
            <a:endParaRPr/>
          </a:p>
        </p:txBody>
      </p:sp>
      <p:sp>
        <p:nvSpPr>
          <p:cNvPr id="92" name="Google Shape;92;gd77119fbd0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Dialogo sistema sare errekurrenteak eta pelikulatako azpitutuluak erabiliz. Dialogoa itzulpen ataza bezala landu.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Itzulpen automatikoa 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Sarrera -&gt; esaldia jatorri hizkuntzan: “Egun on guztioi.”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Irteera -&gt; esaldia helburu hizkuntzan: “Buenos días a todos.”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Dialogoa: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Sarrera -&gt; dialogoko partaide baten esaldia: “Egun on guztioi.”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Irteera -&gt; sarrerako esaldiari erantzuna: “Baita zuri ere.”</a:t>
            </a:r>
            <a:endParaRPr/>
          </a:p>
        </p:txBody>
      </p:sp>
      <p:sp>
        <p:nvSpPr>
          <p:cNvPr id="93" name="Google Shape;93;gd77119fbd0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4c771d53b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Testuingurua</a:t>
            </a:r>
            <a:endParaRPr/>
          </a:p>
        </p:txBody>
      </p:sp>
      <p:sp>
        <p:nvSpPr>
          <p:cNvPr id="231" name="Google Shape;231;gd4c771d53b_0_0"/>
          <p:cNvSpPr txBox="1"/>
          <p:nvPr>
            <p:ph idx="1" type="body"/>
          </p:nvPr>
        </p:nvSpPr>
        <p:spPr>
          <a:xfrm>
            <a:off x="679325" y="1915825"/>
            <a:ext cx="3014400" cy="405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s-ES"/>
              <a:t>1. Txanda: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Erabiltzailea: Kaixo.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Sistema: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    Input --&gt; Kaixo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    Output --&gt; Kaixo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d4c771d53b_0_0"/>
          <p:cNvSpPr txBox="1"/>
          <p:nvPr>
            <p:ph idx="1" type="body"/>
          </p:nvPr>
        </p:nvSpPr>
        <p:spPr>
          <a:xfrm>
            <a:off x="4110150" y="1915825"/>
            <a:ext cx="3971700" cy="45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ES"/>
              <a:t>2. Txanda: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Erabiltzailea: Zer moduz?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Sistema: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    Input --&gt; Kaixo Kaixo Zer moduz?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    Output --&gt; Ondo eta zu?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d4c771d53b_0_0"/>
          <p:cNvSpPr txBox="1"/>
          <p:nvPr>
            <p:ph idx="1" type="body"/>
          </p:nvPr>
        </p:nvSpPr>
        <p:spPr>
          <a:xfrm>
            <a:off x="8301425" y="1915825"/>
            <a:ext cx="3491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s-ES"/>
              <a:t>3. Txanda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Erabiltzailea: Ni ere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Sistema: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    Input --&gt; Zer moduz? Ondo eta zu? Ni ere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ES"/>
              <a:t>        Output --&gt; Pozten naiz.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d4c771d53b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8522ed359_1_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Eskerrik asko!</a:t>
            </a:r>
            <a:endParaRPr/>
          </a:p>
        </p:txBody>
      </p:sp>
      <p:sp>
        <p:nvSpPr>
          <p:cNvPr id="240" name="Google Shape;240;gd8522ed359_1_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d8522ed359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77119fbd0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Helburuak</a:t>
            </a:r>
            <a:endParaRPr/>
          </a:p>
        </p:txBody>
      </p:sp>
      <p:sp>
        <p:nvSpPr>
          <p:cNvPr id="99" name="Google Shape;99;gd77119fbd0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Z1: Ingeleserako entrenatutako sistema aztertu eta probatu.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Z2: Sistema berri bat entrenatu euskararako.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Z3.1: Sistema moldatu telegrameko bot bezala funtziona dezan.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Z3.2: Testuingurua kontuan hartzen duen sistema berri bat garatu.</a:t>
            </a:r>
            <a:endParaRPr/>
          </a:p>
        </p:txBody>
      </p:sp>
      <p:sp>
        <p:nvSpPr>
          <p:cNvPr id="100" name="Google Shape;100;gd77119fbd0_0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8522ed359_1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Datuak eskuratu</a:t>
            </a:r>
            <a:endParaRPr/>
          </a:p>
        </p:txBody>
      </p:sp>
      <p:sp>
        <p:nvSpPr>
          <p:cNvPr id="106" name="Google Shape;106;gd8522ed359_1_5"/>
          <p:cNvSpPr txBox="1"/>
          <p:nvPr>
            <p:ph idx="1" type="body"/>
          </p:nvPr>
        </p:nvSpPr>
        <p:spPr>
          <a:xfrm>
            <a:off x="838200" y="1825625"/>
            <a:ext cx="5199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Opensubtitles filmetako azpitituluak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Lerro bakoitzean dialogoko partaide baten esaldia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Euskararako 1.000.000 lerro inguru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500.000 lerro erabili ditugu</a:t>
            </a:r>
            <a:endParaRPr/>
          </a:p>
        </p:txBody>
      </p:sp>
      <p:pic>
        <p:nvPicPr>
          <p:cNvPr id="107" name="Google Shape;107;gd8522ed359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350" y="1172817"/>
            <a:ext cx="4710250" cy="46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d8522ed359_1_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77119fbd0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Datuak prozesatu</a:t>
            </a:r>
            <a:endParaRPr/>
          </a:p>
        </p:txBody>
      </p:sp>
      <p:sp>
        <p:nvSpPr>
          <p:cNvPr id="114" name="Google Shape;114;gd77119fbd0_0_11"/>
          <p:cNvSpPr txBox="1"/>
          <p:nvPr>
            <p:ph idx="1" type="body"/>
          </p:nvPr>
        </p:nvSpPr>
        <p:spPr>
          <a:xfrm>
            <a:off x="838200" y="1825625"/>
            <a:ext cx="526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Testua garbitu: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Minuskulatara bihurtu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Letrak eta .?! ikurrak bakarrik utzi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Testua tokenizatu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Dialogo formatuan jarri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Lerro bakoitzean dialogoan jarraian dauden bi esaldi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Datuak banatu: train %80, valid %10, test %10</a:t>
            </a:r>
            <a:endParaRPr/>
          </a:p>
        </p:txBody>
      </p:sp>
      <p:pic>
        <p:nvPicPr>
          <p:cNvPr id="115" name="Google Shape;115;gd77119fbd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700" y="2120225"/>
            <a:ext cx="5725750" cy="2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d77119fbd0_0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77119fbd0_0_20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Eredua</a:t>
            </a:r>
            <a:endParaRPr/>
          </a:p>
        </p:txBody>
      </p:sp>
      <p:sp>
        <p:nvSpPr>
          <p:cNvPr id="122" name="Google Shape;122;gd77119fbd0_0_20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Seq2Seq eredua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Itzulpenerako eredua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Bi RNN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Kodetzailea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Deskodetzailea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d77119fbd0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679" y="1623225"/>
            <a:ext cx="7183096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d77119fbd0_0_2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77119fbd0_0_2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Kodetzailea</a:t>
            </a:r>
            <a:endParaRPr/>
          </a:p>
        </p:txBody>
      </p:sp>
      <p:sp>
        <p:nvSpPr>
          <p:cNvPr id="130" name="Google Shape;130;gd77119fbd0_0_2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Bidirectional RNN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GRU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Horiak embedding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Berdeak forward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Urdinak backward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h egoera ezkutuak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z kontextua</a:t>
            </a:r>
            <a:endParaRPr/>
          </a:p>
        </p:txBody>
      </p:sp>
      <p:pic>
        <p:nvPicPr>
          <p:cNvPr id="131" name="Google Shape;131;gd77119fbd0_0_238"/>
          <p:cNvPicPr preferRelativeResize="0"/>
          <p:nvPr/>
        </p:nvPicPr>
        <p:blipFill/>
        <p:spPr>
          <a:xfrm>
            <a:off x="5083900" y="1427650"/>
            <a:ext cx="6171874" cy="40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d77119fbd0_0_2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77119fbd0_0_2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Atentzioa</a:t>
            </a:r>
            <a:endParaRPr/>
          </a:p>
        </p:txBody>
      </p:sp>
      <p:sp>
        <p:nvSpPr>
          <p:cNvPr id="138" name="Google Shape;138;gd77119fbd0_0_2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Sarrerako hitzetan atentzioa jarri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Bi sarrera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Kodetzailearen irteera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Deskodetutako zatia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Irteera 0 eta 1 arteko probabilitatea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Irudian lehenengo atentzio bektorea</a:t>
            </a:r>
            <a:endParaRPr/>
          </a:p>
        </p:txBody>
      </p:sp>
      <p:pic>
        <p:nvPicPr>
          <p:cNvPr id="139" name="Google Shape;139;gd77119fbd0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725" y="2033125"/>
            <a:ext cx="5146625" cy="31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d77119fbd0_0_2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77119fbd0_0_2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Deskodetzailea</a:t>
            </a:r>
            <a:endParaRPr/>
          </a:p>
        </p:txBody>
      </p:sp>
      <p:sp>
        <p:nvSpPr>
          <p:cNvPr id="146" name="Google Shape;146;gd77119fbd0_0_2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Hiru sarrera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Kodetzailearen kontextua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Atentzioa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Aurreko hitza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Morea geruza lineala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Irudian lehenengo hitzarena</a:t>
            </a:r>
            <a:endParaRPr/>
          </a:p>
        </p:txBody>
      </p:sp>
      <p:pic>
        <p:nvPicPr>
          <p:cNvPr id="147" name="Google Shape;147;gd77119fbd0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926" y="1690825"/>
            <a:ext cx="5477525" cy="4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d77119fbd0_0_2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2021-05-05T15:01:49Z</dcterms:created>
  <dc:creator>Julen Etxaniz Aragoneses</dc:creator>
</cp:coreProperties>
</file>